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1"/>
  </p:notesMasterIdLst>
  <p:handoutMasterIdLst>
    <p:handoutMasterId r:id="rId32"/>
  </p:handoutMasterIdLst>
  <p:sldIdLst>
    <p:sldId id="436" r:id="rId5"/>
    <p:sldId id="437" r:id="rId6"/>
    <p:sldId id="438" r:id="rId7"/>
    <p:sldId id="439" r:id="rId8"/>
    <p:sldId id="441" r:id="rId9"/>
    <p:sldId id="443" r:id="rId10"/>
    <p:sldId id="451" r:id="rId11"/>
    <p:sldId id="448" r:id="rId12"/>
    <p:sldId id="449" r:id="rId13"/>
    <p:sldId id="452" r:id="rId14"/>
    <p:sldId id="450" r:id="rId15"/>
    <p:sldId id="453" r:id="rId16"/>
    <p:sldId id="454" r:id="rId17"/>
    <p:sldId id="455" r:id="rId18"/>
    <p:sldId id="456" r:id="rId19"/>
    <p:sldId id="459" r:id="rId20"/>
    <p:sldId id="460" r:id="rId21"/>
    <p:sldId id="461" r:id="rId22"/>
    <p:sldId id="462" r:id="rId23"/>
    <p:sldId id="463" r:id="rId24"/>
    <p:sldId id="457" r:id="rId25"/>
    <p:sldId id="458" r:id="rId26"/>
    <p:sldId id="445" r:id="rId27"/>
    <p:sldId id="446" r:id="rId28"/>
    <p:sldId id="447" r:id="rId29"/>
    <p:sldId id="43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6F5"/>
    <a:srgbClr val="0C4046"/>
    <a:srgbClr val="7B82BD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>
      <p:cViewPr>
        <p:scale>
          <a:sx n="82" d="100"/>
          <a:sy n="82" d="100"/>
        </p:scale>
        <p:origin x="4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logo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EEFD-76C0-ADEB-EFC4-54413727F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73D5C-82A6-40A7-72E5-C0DB7665D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BAA99-3925-4043-A9D8-520567D21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4D864-EDBD-A4C1-E25F-67E1C58B3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1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0143-E951-005F-739B-81AFF8245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B043B-1986-EF9F-BA7E-E93877D92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DFA9C-70D2-086E-7A6E-85A94F362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A883B-15C4-53B6-48BE-7BB82D697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1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6C3F4-6DD4-866E-3EBB-CA1D9E4B6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8DB44-C75C-2F30-C64C-17A199757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87F11-B828-8878-5A15-B0B86A8DE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311D-1B85-0D88-16B5-1E2D964FE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2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3D995-B25E-B00C-3CFD-CCF447A3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E1E9E-B469-875D-21F7-DCB3C44E8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E15E9-ED01-9FA0-7EF2-741441B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7435-C72E-4135-553E-9346FF58B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11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9BD6-720E-248C-E7E8-181BBD62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34921-D25B-4BAA-1D12-8D949F59F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F38BC-066D-ACA5-1B94-0427474AF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1FFB-5E6E-B70D-A771-CE09FF3CAF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14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1B46-590E-3E4D-E93B-CA9DBB51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2D295-99B8-2A17-1884-3D663F33B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28D73-6103-C871-BB2F-FD0078578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4BB2E-B54D-4453-55CA-453012DE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96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6D5EB-1539-A54F-1E83-C4CF64D25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1724D-42A3-789A-332F-A00DB3DAB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50A48-0886-E92B-625E-363C77E61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5612A-F970-F301-216E-1E85C4D5B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78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30C2-D6C1-FFA3-18E4-1FE357A5B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2DE47-7F36-15A3-611B-6A822E0F9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EFE15-EF66-53F9-C350-656967964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D2A47-4319-CB8F-C937-D9561760E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61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15A6-390D-A298-D7D0-F387A077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39B33-4214-4CD6-8971-39FA586B9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C1C4E-325F-FEE5-FE99-2E816509F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1F21-02A8-A77C-B544-C02DD6966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6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094F1-5FF3-DEB2-86B8-FB3C7358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548AD-D2A5-B214-6AA6-C7F92D954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00DE7-968F-D92B-E859-8F72C03D0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270CB-B727-2B90-84D3-4FB8CC71F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81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97456-D59F-3F01-B727-5B2ADCA3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5CD70-2CE0-93B8-2C8C-F2791CF21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1E187-D4CE-5723-83F5-611CD1BDA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8B644-F6F4-EEBB-1494-9C4CFE7D2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74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DB00-6A1F-15CC-327D-4B0D0F3B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157BC-89F3-F8F9-8D57-85EC65268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5C06F-0D7F-C4DE-2096-DBBB43F80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5AFA2-3E52-6EE8-CB1E-23EB0FD24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2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D48D-A84C-AE0E-DFC5-1C2F0023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3CBE4-000A-0E01-A862-2D0596659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CDBED0-B787-816F-116A-9EFBFABD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D4552-869C-B0B6-6939-4932CDF5B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86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84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5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8E359-C38E-19F8-C173-E23A0193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0072C-30D5-033C-6857-F69849AF4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DBE85-F1B6-EE78-6737-2ECE605E4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5C77A-4B97-15D8-CD77-91C94DA4F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30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74C6-396E-006A-0F5A-148D2D0E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60D5F-0A89-5601-C813-06ED0B34B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8FDE25-6DBA-D0C4-84E4-0C4849D3F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F9B7-4A03-7918-0008-79D03F157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7BFC-3B50-F4DC-FF62-6C6E3BD9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7DF928-21D4-A052-5692-0F27ED0BD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FD48F-B13F-4D6E-DDA9-F87FF070F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C0B79-1695-DAA6-6584-DEE6DDB05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5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06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08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80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6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47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5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3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03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875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33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31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B47C7-5BAE-E89E-BBC5-C2E7DDA1FB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C6F9B-D6BE-80F4-ECF2-2C56A94CB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950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0660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0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70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91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95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370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42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9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1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Images : tree, light, night, sunlight, darkness, camping, lighting ...">
            <a:extLst>
              <a:ext uri="{FF2B5EF4-FFF2-40B4-BE49-F238E27FC236}">
                <a16:creationId xmlns:a16="http://schemas.microsoft.com/office/drawing/2014/main" id="{155283D6-F714-6E0D-0841-DE51ECF4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632" y="2560957"/>
            <a:ext cx="3941197" cy="365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</a:rPr>
              <a:t>TsaDiree</a:t>
            </a:r>
            <a:r>
              <a:rPr lang="en-US" sz="1800" dirty="0">
                <a:solidFill>
                  <a:srgbClr val="FFFFFF"/>
                </a:solidFill>
              </a:rPr>
              <a:t>®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F9877-80C5-445E-1693-C55CF8025106}"/>
              </a:ext>
            </a:extLst>
          </p:cNvPr>
          <p:cNvSpPr txBox="1"/>
          <p:nvPr/>
        </p:nvSpPr>
        <p:spPr>
          <a:xfrm>
            <a:off x="81811" y="6275019"/>
            <a:ext cx="2694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4F6F5"/>
                </a:solidFill>
              </a:rPr>
              <a:t>Lazanas</a:t>
            </a:r>
            <a:r>
              <a:rPr lang="en-US" sz="1400" dirty="0">
                <a:solidFill>
                  <a:srgbClr val="F4F6F5"/>
                </a:solidFill>
              </a:rPr>
              <a:t> D.</a:t>
            </a:r>
            <a:br>
              <a:rPr lang="en-US" sz="1400" dirty="0">
                <a:solidFill>
                  <a:srgbClr val="F4F6F5"/>
                </a:solidFill>
              </a:rPr>
            </a:br>
            <a:r>
              <a:rPr lang="en-US" sz="1400" dirty="0" err="1">
                <a:solidFill>
                  <a:srgbClr val="F4F6F5"/>
                </a:solidFill>
              </a:rPr>
              <a:t>Tsalmpouris</a:t>
            </a:r>
            <a:r>
              <a:rPr lang="en-US" sz="1400" dirty="0">
                <a:solidFill>
                  <a:srgbClr val="F4F6F5"/>
                </a:solidFill>
              </a:rPr>
              <a:t> A.</a:t>
            </a:r>
          </a:p>
        </p:txBody>
      </p:sp>
      <p:pic>
        <p:nvPicPr>
          <p:cNvPr id="12" name="Picture 11" descr="A logo of a smart home&#10;&#10;Description automatically generated">
            <a:extLst>
              <a:ext uri="{FF2B5EF4-FFF2-40B4-BE49-F238E27FC236}">
                <a16:creationId xmlns:a16="http://schemas.microsoft.com/office/drawing/2014/main" id="{25924ED2-AF79-1ACC-AF60-E1E8302F8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939" y="3897643"/>
            <a:ext cx="1760424" cy="17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53399-6AC3-A9DC-D744-95EDE4DD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BCE89-885C-F132-9EF6-BBF97E9C1E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Cloths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E8EC3A-62D1-6E0A-DD2D-DF76C7DF0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Precise cloths installation</a:t>
            </a:r>
          </a:p>
        </p:txBody>
      </p:sp>
    </p:spTree>
    <p:extLst>
      <p:ext uri="{BB962C8B-B14F-4D97-AF65-F5344CB8AC3E}">
        <p14:creationId xmlns:p14="http://schemas.microsoft.com/office/powerpoint/2010/main" val="326695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3B78-B0DF-C575-D126-AA8C0C17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B71C71-140F-F79B-8A11-56DDF017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Cloths 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C216F-4185-4D98-8136-8EF810FCF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2615B-CADD-D19D-C2B0-2DE276BE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" b="88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79C18E-0EE0-3293-86B2-2D1D61AB03C4}"/>
              </a:ext>
            </a:extLst>
          </p:cNvPr>
          <p:cNvSpPr txBox="1"/>
          <p:nvPr/>
        </p:nvSpPr>
        <p:spPr>
          <a:xfrm>
            <a:off x="7252955" y="1924752"/>
            <a:ext cx="4146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drag and drop interface and real-time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showing whether or not current setting is optimal</a:t>
            </a:r>
          </a:p>
        </p:txBody>
      </p:sp>
    </p:spTree>
    <p:extLst>
      <p:ext uri="{BB962C8B-B14F-4D97-AF65-F5344CB8AC3E}">
        <p14:creationId xmlns:p14="http://schemas.microsoft.com/office/powerpoint/2010/main" val="263686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2E8F-D55A-A7EA-BBA7-1F84EB6B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280B8-E453-1D65-31C0-9FBD12BC81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Lighting Settings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640296-9B0D-79A9-CE6D-59C2CBAB1B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Settings for ambient light at nights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q"/>
            </a:pPr>
            <a:r>
              <a:rPr lang="en-US" dirty="0"/>
              <a:t>Light effects for special occasions (birthday, wedding, funeral)</a:t>
            </a:r>
          </a:p>
        </p:txBody>
      </p:sp>
    </p:spTree>
    <p:extLst>
      <p:ext uri="{BB962C8B-B14F-4D97-AF65-F5344CB8AC3E}">
        <p14:creationId xmlns:p14="http://schemas.microsoft.com/office/powerpoint/2010/main" val="123607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5A43-A231-4B7A-9F70-16205DE9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DD8E6-8880-BCE1-A1EB-DBC8677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- Main Menu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37F664-D3C5-4421-8170-DE5DC8516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0153C5-6D7B-52E7-1E27-30E4A992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E72C1F-0C12-8ED4-24AE-A2141047FEC5}"/>
              </a:ext>
            </a:extLst>
          </p:cNvPr>
          <p:cNvSpPr txBox="1"/>
          <p:nvPr/>
        </p:nvSpPr>
        <p:spPr>
          <a:xfrm>
            <a:off x="7252955" y="1924752"/>
            <a:ext cx="414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Custom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Special occasions</a:t>
            </a:r>
          </a:p>
        </p:txBody>
      </p:sp>
    </p:spTree>
    <p:extLst>
      <p:ext uri="{BB962C8B-B14F-4D97-AF65-F5344CB8AC3E}">
        <p14:creationId xmlns:p14="http://schemas.microsoft.com/office/powerpoint/2010/main" val="136691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F05E-847F-19E8-96E5-05C9EA6EC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01580-4B66-B06E-8828-DBC9F49F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Custom Lighting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055FC-EE31-6C3B-F4CF-995094240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BBF43F-F2CC-1812-DD5D-4A96AEDD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" r="132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167320-9310-FA10-BB76-DF867F381D15}"/>
              </a:ext>
            </a:extLst>
          </p:cNvPr>
          <p:cNvSpPr txBox="1"/>
          <p:nvPr/>
        </p:nvSpPr>
        <p:spPr>
          <a:xfrm>
            <a:off x="7252955" y="1924752"/>
            <a:ext cx="4146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Powered suggestion of settings based on current weather, time and user’s mood (through </a:t>
            </a:r>
            <a:r>
              <a:rPr lang="en-US" b="1" dirty="0" err="1"/>
              <a:t>NeuraLink’s</a:t>
            </a:r>
            <a:r>
              <a:rPr lang="en-US" dirty="0"/>
              <a:t> in-brain chip)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a preview of applied setting via interactive AI – powered animated light bulb</a:t>
            </a:r>
          </a:p>
        </p:txBody>
      </p:sp>
    </p:spTree>
    <p:extLst>
      <p:ext uri="{BB962C8B-B14F-4D97-AF65-F5344CB8AC3E}">
        <p14:creationId xmlns:p14="http://schemas.microsoft.com/office/powerpoint/2010/main" val="1275393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C045-3F99-47AA-490A-4C434A9D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7D87-AD73-BCB6-8D41-E5377BEE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Settings – Special Occasions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22042-FA6E-A11E-A933-78CC7D54F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489338-0E10-A5DD-4F73-BE002E76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3" r="263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441795-D1C6-F064-0D1E-F285F76ED5DD}"/>
              </a:ext>
            </a:extLst>
          </p:cNvPr>
          <p:cNvSpPr txBox="1"/>
          <p:nvPr/>
        </p:nvSpPr>
        <p:spPr>
          <a:xfrm>
            <a:off x="7252955" y="1924752"/>
            <a:ext cx="4146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one of the pre-made lighting settings for predefined types of events (</a:t>
            </a:r>
            <a:r>
              <a:rPr lang="en-US" b="1" dirty="0"/>
              <a:t>Wedding, Generic Celebration, Funeral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Settings are shown up on animated lightbulbs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may choose different colors or same color, such as </a:t>
            </a:r>
            <a:r>
              <a:rPr lang="en-US" b="1" dirty="0">
                <a:solidFill>
                  <a:srgbClr val="92D050"/>
                </a:solidFill>
              </a:rPr>
              <a:t>Green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/>
              <a:t>, </a:t>
            </a:r>
            <a:r>
              <a:rPr lang="en-US" b="1" dirty="0" err="1">
                <a:solidFill>
                  <a:srgbClr val="7B82BD"/>
                </a:solidFill>
              </a:rPr>
              <a:t>Hamlindigo</a:t>
            </a:r>
            <a:r>
              <a:rPr lang="en-US" b="1" dirty="0">
                <a:solidFill>
                  <a:srgbClr val="7B82BD"/>
                </a:solidFill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356764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261D-1FF9-3B3C-71D7-EE04C163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29870A-F923-F2C7-0829-7399B1F4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D5625EBC-B36E-1683-4FB4-3F2DF0C381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FC114-3B4D-419F-A044-EB26C79D8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CC1A9-4EF2-E591-9100-D151EABF9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6C3C5-B868-F002-77EA-8C4073CC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solution optimal?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559500-CDB4-EB8F-9A3B-935EE6C123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a part of our assignment, we were tasked to create alternative UI implementation and compare it to the main one using Norman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00512-A566-BA52-DBB0-0AD58C932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4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99B8-94A4-4F00-67C9-0A4F0B44E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7BD7D-7ADC-5F0A-B373-52776BBB4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position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CC24D-CFDC-2EEA-6EE6-87390841A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68AF2-EA0D-6399-00CD-C198268C1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2077791"/>
            <a:ext cx="4832257" cy="3828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993BD-D758-5693-FEDE-E6254C22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" r="132"/>
          <a:stretch/>
        </p:blipFill>
        <p:spPr>
          <a:xfrm>
            <a:off x="6444341" y="2077791"/>
            <a:ext cx="4832257" cy="3828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0786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3E1AB-485B-D190-8A75-D1AA23AB4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ACAEC3-468D-4ED4-6BD2-7F14A610E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Norman Model Tent Position - Optimal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96065433-3ECD-236D-F51D-1CD09D8A281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525938403"/>
              </p:ext>
            </p:extLst>
          </p:nvPr>
        </p:nvGraphicFramePr>
        <p:xfrm>
          <a:off x="2" y="1685925"/>
          <a:ext cx="12191998" cy="527368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0404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5181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2399915801"/>
                    </a:ext>
                  </a:extLst>
                </a:gridCol>
                <a:gridCol w="1458351">
                  <a:extLst>
                    <a:ext uri="{9D8B030D-6E8A-4147-A177-3AD203B41FA5}">
                      <a16:colId xmlns:a16="http://schemas.microsoft.com/office/drawing/2014/main" val="935490238"/>
                    </a:ext>
                  </a:extLst>
                </a:gridCol>
              </a:tblGrid>
              <a:tr h="22308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l-G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ΣΤΑΔΙΑ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ΝΟΡΜΑΝ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ΣΧΕΔΙΑΣΤΗΣ </a:t>
                      </a: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625654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ΣΤΟΧΟΣ ΧΡΗΣΤΗ (ΠΡΟΘΕΣΗ)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ΔΙΑΛΕΞΕΙ ΕΝΑ ΒΕΛΤΙΣΤΟ ΣΗΜΕΙΟ ΓΙΑ ΤΟ ΣΤΗΣΙΜΟ ΤΗΣ ΣΚΗΝΗΣ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ΕΙΝΑΙ ΦΑΝΕΡΟ ΤΙ ΠΡΕΠΕΙ ΝΑ ΚΑΝΕΙ Ο ΧΡΗΣΤΗΣ ΓΙΑ ΤΟΝ ΣΤΟΧΟ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ΕΜΦΑΝΗΣ ΤΙΤΛΟΣ ΨΗΛΑ ΣΤΗΝ ΟΘΟΝΗ ΘΑ ΠΡΟΤΡΕΠΕΙ ΤΟΝ ΧΡΗΣΤΗ ΝΑ ΕΠΙΛΕΞΕΙ ΕΝΑ ΣΗΜΕΙΟ ΠΑΝΩ ΣΤΟΝ ΧΑΡΤΗ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ΚΑΤΑΝΟΗΤΟΣ ΣΤΟΧΟΣ, ΓΙΝΕΤΑΙ ΑΝΤΙΛΗΠΤΟ ΣΤΟΝ ΧΡΗΣΤΗ ΤΙ ΠΡΕΠΕΙ ΝΑ ΚΑΝΕΙ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95208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ΕΝΕΡΓΕΙΕΣ ΠΟΥ ΘΑ ΑΠΑΙΤΟΥΝΤΑΙ (ΚΑΘΟΡΙΣΜΟΣ ΕΝΕΡΓΕΙΩΝ)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ΚΛΙΚ ΣΤΟ ΕΠΙΘΥΜΗΤΟ ΣΗΜΕΙΟ ΠΑΝΩ ΣΤΟΝ ΧΑΡΤΗ ΤΗΣ ΠΕΡΙΟΧΗΣ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ΣΧΕΔΙΑΣΤΟΥΝ ΕΝΕΡΓΕΙΕΣ ΚΑΤΑΝΟΗΤΕΣ ΣΤΟΝ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ΔΙΑΔΡΑΣΤΙΚΟ ΠΕΡΙΒΑΛΛΟΝ ΕΠΙΛΟΓΗΣ ΣΗΜΕΙΟΥ ΠΑΝΩ ΣΤΟΝ ΧΑΡΤΗ ΜΕ ΑΛΛΑΓΗ ΕΜΦΑΝΙΣΗΣ ΤΟΥ ΚΕΡΣΟΡΑ ΚΑΘΩΣ ΑΙΩΡΕΙΤΑΙ ΠΑΝΩ ΑΠΟ ΑΥΤΟΝ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ΑΝΤΙΛΑΝΤΙΛΑΜΒΑΝΕΤΑΙ ΠΩΣ Ο ΧΑΡΤΗΣ ΕΙΝΑΙ ΔΙΑΔΡΑΣΤΙΚΟΣ ΚΑΙ ΠΩΣ ΠΡΕΠΕΙ ΝΑ ΕΠΙΛΕΞΕΙ ΕΝΑ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84327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ΠΩΣ ΘΑ ΓΙΝΕΤΑΙ ΕΚΤΕΛΕΣΗ ΕΝΕΡΓΕΙΩΝ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ΕΙΤΕ ΘΑ ΕΠΙΛΕΓΕΙ ΕΝΑ ΣΗΜΕΙΟ ΤΗΣ ΑΡΕΣΚΕΙΑΣ ΤΟΥ ΕΙΤΕ ΚΑΠΟΙΟ ΑΠΟ ΤΙΣ ΠΡΟΤΑΣΕΙΣ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ΕΚΤΕΛΕΣΗ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ΠΑΝΩ ΑΠΟ ΤΟ ΟΠΟΙΟ ΠΕΡΝΑΕΙ Ο ΚΕΡΣΟΡΑΣ ΘΑ ΥΠΑΡΧΕΙ ΕΦΕ ΑΙΩΡΗΣΗΣ ΚΑΙ ΠΡΟΒΟΛΗ ΛΕΠΤΟΜΕΡΕΙΩΝ ΣΤΟ ΠΛΑΙ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ΑΚΟΥΕΙ ΗΧΟ ΚΑΙ ΑΝΤΙΛΑΜΒΑΝΕΤΑΙ ΠΩΣ ΤΑ ΣΗΜΕΙΑ ΕΙΝΑΙ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CLICKABLE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843272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ΠΩΣ ΘΑ ΓΙΝΕΤΑΙ Η ΑΝΤΙΛΗΨΗ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ΠΟΥ ΚΛΙΚΑΡΕΙ ΑΝΑΠΑΡΑΓΕΤΑΙ ΗΧΟΣ ΚΑΙ ΕΜΦΑΝΙΖΟΝΤΑΙ ΛΕΠΤΟΜΕΡΕΙΕΣ ΣΤΟ ΠΛΑΙ ΓΙΑ ΤΟ ΕΔΑΦΟΣ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ΔΟΘΕΙ «ΑΠΑΝΤΗΣΗ» ΣΤΟΝ ΧΡΗΣΤΗ ΩΣΤΕ ΝΑ ΤΗΝ ΑΝΤΙΛΗΦΘΕΙ (ΝΑ ΤΗΝ ΔΕΙ Η/ΚΑΙ ΝΑ ΤΗΝ ΑΚΟΥΣΕΙ Κ.ΛΠ.)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ΜΕ ΤΗΝ ΕΠΙΛΟΓΗ ΣΗΜΕΙΟΥ ΑΝΑΠΑΡΑΓΕΤΑΙ ΗΧΟΣ ΚΑΙ ΑΛΛΑΖΟΥΝ ΟΙ ΛΕΠΤΟΜΕΡΕΙΕΣ ΠΟΥ ΕΜΦΑΝΙΖΟΝΤΑΙ ΣΤΟ ΠΛΑΙ ΤΗΣ ΟΘΟΝΗΣ ΣΧΕΤΙΚΑ ΜΕ ΤΟ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ΑΝΤΙΛΑΜΒΑΝΕΤΑΙ ΗΧΟ ΕΠΙΒΕΒΑΙΩΣΗΣ ΚΑΙ ΒΛΕΠΕΙ ΤΙΣ ΛΕΠΤΟΜΕΡΕΙΕΣ ΝΑ ΑΛΛΑΖΟΥΝ ΜΕ ΚΑΘΕ ΔΙΑΦΟΡΕΤΙΚΟ ΚΛΙΚ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62565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ΠΩΣ ΘΑ ΓΙΝΕΤΑΙ Η ΕΡΜΗΝΕΙΑ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ΑΚΟΥΕΙ ΗΧΟ ΕΠΙΒΕΒΑΙΩΣΗΣ ΚΑΙ ΒΛΕΠΕΙ ΣΤΗΝ ΟΘΟΝΗ ΠΛΗΡΟΦΟΡΙΕΣ ΓΙΑ ΤΟ ΣΗΜΕΙΟ ΠΟΥ ΕΠΕΛΕΞΕ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ΣΩΣΤΗ ΕΡΜΗΝΕΙΑ ΤΟΥ ΣΥΣΤΗΜΑΤΟΣ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ΚΕΙΜΕΝΟ ΜΕ ΕΜΦΑΝΕΙΣ ΧΑΡΑΚΤΗΡΕΣ ΘΑ ΠΑΡΟΥΣΙΑΖΕΙ ΣΥΝΟΠΤΙΚΑ ΤΙΣ ΛΕΠΤΟΜΕΡΕΙΕΣ ΤΟΥ ΣΗΜΕΙΟΥ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ΔΙΑΒΑΖΕΙ ΜΕ ΕΥΚΟΛΙΑ ΤΙΣ ΛΕΠΤΟΜΕΡΕΙΕΣ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105905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ΠΩΣ ΘΑ ΓΙΝΕΤΑΙ Η ΑΞΙΟΛΟΓΗΣΗ ΣΥΣΤΗΜΑΤΟΣ ΜΕ ΒΑΣΗ ΤΟΝ ΑΡΧΙΚΟ ΣΤΟΧΟ ΤΟΥ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ΑΞΙΟΛΟΓΕΙ ΑΝ ΤΟ ΣΗΜΕΙΟ ΠΟΥ ΕΠΕΛΕΞΕ ΕΙΝΑΙ ΚΑΤΑΛΛΗΛΟ ΚΑΙ ΑΠΟΦΑΣΙΖΕΙ ΑΝ ΘΕΛΕΙ ΝΑ ΠΡΟΧΩΡΗΣΕΙ ΜΕ ΤΟ ΣΤΗΣΙΜΟ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ΑΞΙΟΛΟΓΗΣΗ ΤΟΥ ΑΡΧΙΚΟΥ ΣΤΟΧΟΥ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ΕΑΝ Ο ΧΡΗΣΤΗΣ ΕΠΙΘΥΜΕΙ ΝΑ ΕΠΙΛΕΞΕΙ ΟΡΙΣΤΙΚΑ ΑΥΤΟ ΤΟ ΣΗΜΕΙΟ ΘΑ ΥΠΑΡΧΕΙ ΕΜΦΑΝΕΣ ΚΟΥΜΠΙ ΜΕ ΤΙΤΛΟ "ΕΠΙΛΟΓΗ ΣΗΜΕΙΟΥ"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ΕΝΤΟΠΙΖΕΙ ΓΡΗΓΟΡΑ ΤΟ ΚΟΥΜΠΙ ΓΙΑ ΝΑ ΕΠΙΒΕΒΑΙΩΣΕΙ ΤΗΝ ΕΠΙΛΟΓΗ ΤΟΥ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6239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5B1F5-F9DB-A095-A6E7-93CA15DE5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74BB65B-5E40-4B2F-9911-8FC6E448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406" y="622995"/>
            <a:ext cx="3389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In our assignment, we were tasked to create a user-friendly “Smart Camping” application.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We made a Hierarchical Task Analysis, designed some prototypes and evaluated them using Norman’s model.</a:t>
            </a:r>
          </a:p>
          <a:p>
            <a:pPr marL="285750" indent="-285750">
              <a:buClr>
                <a:srgbClr val="418187"/>
              </a:buClr>
              <a:buFont typeface="Wingdings" panose="05000000000000000000" pitchFamily="2" charset="2"/>
              <a:buChar char="ü"/>
            </a:pPr>
            <a:r>
              <a:rPr lang="en-US" dirty="0"/>
              <a:t>Finally, we wrote all necessary documentation.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030D-37EE-BFDB-1A2E-2ADD5280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ACF97-8203-22FB-F907-03A80DD9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10826025" cy="1743542"/>
          </a:xfrm>
        </p:spPr>
        <p:txBody>
          <a:bodyPr/>
          <a:lstStyle/>
          <a:p>
            <a:r>
              <a:rPr lang="en-US" dirty="0"/>
              <a:t>Norman Model Tent Position – Not Optimal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5BFAE624-44BC-30BB-0489-1DE6444802C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666500700"/>
              </p:ext>
            </p:extLst>
          </p:nvPr>
        </p:nvGraphicFramePr>
        <p:xfrm>
          <a:off x="0" y="1685925"/>
          <a:ext cx="12191998" cy="51902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04047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51811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30710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2399915801"/>
                    </a:ext>
                  </a:extLst>
                </a:gridCol>
                <a:gridCol w="1458351">
                  <a:extLst>
                    <a:ext uri="{9D8B030D-6E8A-4147-A177-3AD203B41FA5}">
                      <a16:colId xmlns:a16="http://schemas.microsoft.com/office/drawing/2014/main" val="935490238"/>
                    </a:ext>
                  </a:extLst>
                </a:gridCol>
              </a:tblGrid>
              <a:tr h="21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l-G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ΣΤΑΔΙΑ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ΝΟΡΜΑΝ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ΣΧΕΔΙΑΣΤΗΣ </a:t>
                      </a:r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FAILURE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613599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ΣΤΟΧΟΣ ΧΡΗΣΤΗ (ΠΡΟΘΕΣΗ)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ΔΙΑΛΕΞΕΙ ΕΝΑ ΒΕΛΤΙΣΤΟ ΣΗΜΕΙΟ ΓΙΑ ΤΟ ΣΤΗΣΙΜΟ ΤΗΣ ΣΚΗΝΗΣ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ΕΙΝΑΙ ΦΑΝΕΡΟ ΤΙ ΠΡΕΠΕΙ ΝΑ ΚΑΝΕΙ Ο ΧΡΗΣΤΗΣ ΓΙΑ ΤΟΝ ΣΤΟΧΟ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ΕΜΦΑΝΗΣ ΤΙΤΛΟΣ ΨΗΛΑ ΣΤΗΝ ΟΘΟΝΗ ΘΑ ΤΟΝ ΠΡΟΤΡΕΠΕΙ ΝΑ ΕΠΙΛΕΞΕΙ ΕΝΑ ΣΗΜΕΙΟ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ΚΑΤΑΝΟΗΤΟΣ ΣΤΟΧΟΣ, ΓΙΝΕΤΑΙ ΑΝΤΙΛΗΠΤΟ ΣΤΟΝ ΧΡΗΣΤΗ ΤΙ ΠΡΕΠΕΙ ΝΑ ΚΑΝΕΙ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933738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ΕΝΕΡΓΕΙΕΣ ΠΟΥ ΘΑ ΑΠΑΙΤΟΥΝΤΑΙ (ΚΑΘΟΡΙΣΜΟΣ ΕΝΕΡΓΕΙΩΝ)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ΝΑ ΕΠΙΛΕΞΕΙ ΕΙΤΕ ΕΝΑ ΣΗΜΕΙΟ ΑΠΟ ΜΟΝΟΣ ΤΟΥ ΕΙΤΕ ΚΑΠΟΙΟ ΑΠΟ ΤΑ ΠΡΟΤΕΙΝΟΜΕΝΑ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ΣΧΕΔΙΑΣΤΟΥΝ ΕΝΕΡΓΕΙΕΣ ΚΑΤΑΝΟΗΤΕΣ ΣΤΟΝ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ΥΠΑΡΧΟΥΝ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LABELS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ΠΟΥ ΤΟΝ ΚΑΘΟΔΗΓΟΥΝ ΝΑ ΕΠΙΛΕΞΕΙ ΣΗΜΕΙΟ ΕΙΤΕ ΑΠΟ ΤΑ ΠΡΟΕΠΙΛΕΓΜΕΝΑ ΕΊΤΕ ΝΑ ΓΡΑΨΕΙ ΣΥΝΤΑΓΜΕΝΕΣ ΣΤΟ ΠΕΔΙΟ ΜΕ ΤΟ ΑΝΤΙΣΤΟΙΧΟ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ΜΗ-ΦΙΛΙΚΟ ΠΕΡΙΒΑΛΛΟΝ, Ο ΧΡΗΣΤΗΣ ΠΡΕΠΕΙ ΝΑ ΕΠΙΛΕΞΕΙ ΣΗΜΕΙΟ ΕΠΙΛΕΓΟΝΤΑΣ ΣΥΝΤΕΝΤΑΓΜΕΝΕΣ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827024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ΠΩΣ ΘΑ ΓΙΝΕΤΑΙ ΕΚΤΕΛΕΣΗ ΕΝΕΡΓΕΙΩΝ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ΝΑ ΕΠΙΛΕΞΕΙ ΜΟΝΟΣ ΤΟΥ ΓΡΑΦΕΙ ΤΙΣ ΣΥΝΤΑΓΜΕΝΕΣ ΤΟΥ ΣΗΜΕΙΟΥ ΠΟΥ ΕΠΙΘΥΜΕΙ ΕΝΩ ΓΙΑ ΤΑ ΠΡΟΤΕΙΝΟΜΕΝΑ ΕΠΙΛΕΓΕΙ ΑΠΟ ΜΙΑ ΣΥΛΛΟΓΗ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ΕΚΤΕΛΕΣΗ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ΤΑ ΠΡΟΤΕΙΝΟΜΕΝΑ ΥΠΑΡΧΕΙ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 DOWN MENU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ΜΕ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 "SUGGESTED LOCATIONS"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ΕΝΩ ΓΙΑ ΤΑ ΥΠΟΛΟΙΠΑ ΠΕΔΙΟ ΓΙΑ ΣΥΝΤΕΤΑΓΜΕΝΕΣ ΜΕ </a:t>
                      </a:r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 "COORDINATES" 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ΚΑΚΗ ΕΜΠΕΙΡΙΑ ΧΡΗΣΗΣ, Ο ΧΡΗΣΤΗΣ ΠΡΕΠΕΙ ΝΑ ΕΠΙΛΕΞΕΙ ΣΥΝΤΑΤΑΓΜΕΝΕΣ ΧΩΡΙΣ ΝΑ ΥΠΑΡΧΕΙ ΔΙΑΔΡΑΣΤΙΚΟΤΗΤΑ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926675">
                <a:tc>
                  <a:txBody>
                    <a:bodyPr/>
                    <a:lstStyle/>
                    <a:p>
                      <a:pPr lvl="1"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ΠΩΣ ΘΑ ΓΙΝΕΤΑΙ Η ΑΝΤΙΛΗΨΗ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ΓΙΑ ΚΑΘΕ ΣΗΜΕΙΟ ΠΟΥ ΠΛΗΚΤΡΟΛΟΓΕΙ Ή ΕΠΙΛΕΓΕΙ ΕΜΦΑΝΙΖΟΝΤΑΙ ΛΕΠΤΟΜΕΡΕΙΕΣ ΕΔΑΦΟΥΣ ΣΤΟ ΠΛΑΙ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ΔΟΘΕΙ «ΑΠΑΝΤΗΣΗ» ΣΤΟΝ ΧΡΗΣΤΗ ΩΣΤΕ ΝΑ ΤΗΝ ΑΝΤΙΛΗΦΘΕΙ (ΝΑ ΤΗΝ ΔΕΙ Η/ΚΑΙ ΝΑ ΤΗΝ ΑΚΟΥΣΕΙ Κ.ΛΠ.)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ΣΤΑ ΠΕΔΙΑ ΕΜΦΑΝΙΖΕΤΑΙ ΤΟ ΕΠΙΛΕΓΜΕΝΟ ΣΗΜΕΙΟ ΚΑΙ ΣΤΟ ΠΛΑΙ ΦΑΙΝΟΝΤΑΙ ΟΙ ΛΕΠΤΟΜΕΡΕΙΕΣ ΤΟΥ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ΒΛΕΠΕΙ ΤΟ ΠΕΔΙΟ ΝΑ ΕΜΦΑΝΙΖΕΙ ΤΙΣ ΣΥΝΤΑΓΜΕΝΕΣ ΠΟΥ ΕΠΕΛΕΞΕ ΚΑΙ ΣΤΟ ΠΛΑΙ ΤΙΣ ΛΕΠΤΟΜΕΡΕΙΕΣ. ΔΕΝ ΥΠΑΡΧΕΙ ΔΙΑΔΡΑΣΤΙΚΟΤΗΤΑ.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61359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ΠΩΣ ΘΑ ΓΙΝΕΤΑΙ Η ΕΡΜΗΝΕΙΑ ΣΥΣΤΗΜΑΤΟΣ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ΒΛΕΠΕΙ ΣΤΗΝ ΟΘΟΝΗ ΠΛΗΡΟΦΟΡΙΕΣ ΓΙΑ ΤΟ ΣΗΜΕΙΟ ΠΟΥ ΕΠΕΛΕΞΕ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ΣΩΣΤΗ ΕΡΜΗΝΕΙΑ ΤΟΥ ΣΥΣΤΗΜΑΤΟΣ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ΕΥΚΡΙΝΕΙΣ ΧΑΡΑΚΤΗΡΕΣ ΣΕ ΣΗΜΕΙΟ ΕΥΔΙΑΚΡΙΤΟ ΑΠΟ ΤΟΝ ΧΡΗΣΤΗ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ΔΙΑΒΑΖΕΙ ΤΙΣ ΛΕΠΤΟΜΕΡΕΙΕΣ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103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</a:t>
                      </a:r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ΠΩΣ ΘΑ ΓΙΝΕΤΑΙ Η ΑΞΙΟΛΟΓΗΣΗ ΣΥΣΤΗΜΑΤΟΣ ΜΕ ΒΑΣΗ ΤΟΝ ΑΡΧΙΚΟ ΣΤΟΧΟ ΤΟΥ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ΑΞΙΟΛΟΓΕΙ ΑΝ ΤΟ ΣΗΜΕΙΟ ΠΟΥ ΕΠΕΛΕΞΕ ΕΙΝΑΙ ΚΑΤΑΛΛΗΛΟ ΚΑΙ ΑΠΟΦΑΣΙΖΕΙ ΑΝ ΘΕΛΕΙ ΝΑ ΠΡΟΧΩΡΗΣΕΙ ΜΕ ΤΟ ΣΤΗΣΙΜΟ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ΠΩΣ ΘΑ ΔΙΕΥΚΟΛΥΝΘΕΙ Η ΑΞΙΟΛΟΓΗΣΗ ΤΟΥ ΑΡΧΙΚΟΥ ΣΤΟΧΟΥ ΑΠΟ ΤΟΝ ΧΡΗΣΤΗ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ΕΑΝ Ο ΧΡΗΣΤΗΣ ΕΠΙΘΥΜΕΙ ΝΑ ΕΠΙΛΕΞΕΙ ΟΡΙΣΤΙΚΑ ΑΥΤΟ ΤΟ ΣΗΜΕΙΟ ΘΑ ΥΠΑΡΧΕΙ ΕΜΦΑΝΕΣ ΚΟΥΜΠΙ ΜΕ ΤΙΤΛΟ "ΕΠΙΛΟΓΗ ΣΗΜΕΙΟΥ"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Ο ΧΡΗΣΤΗΣ ΕΝΤΟΠΙΖΕΙ ΤΟ ΚΟΥΜΠΙ ΓΙΑ ΝΑ ΕΠΙΒΕΒΑΙΩΣΕΙ ΤΗΝ ΕΠΙΛΟΓΗ ΤΟΥ</a:t>
                      </a: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62393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6BBAB-36D4-8803-5780-D2F6E98DB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4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E95E-F85D-9625-D463-F1B5759C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7D970EF-04E1-38D8-4A58-2881673F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4C150F23-FFA9-F62B-4A5A-9B22ADB60C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FD78F-309E-17CF-65F1-94F4A68D0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B91B-4C37-9EB5-C58F-7CB14E1E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F5A83E-0934-561D-6D54-C8B97A93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React Native?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F182A4-E650-D43F-09D1-0B8E2D37ED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React Native is top – notch technology used by </a:t>
            </a:r>
            <a:r>
              <a:rPr lang="en-US" b="1" dirty="0"/>
              <a:t>Facebook</a:t>
            </a:r>
            <a:r>
              <a:rPr lang="en-US" dirty="0"/>
              <a:t>, </a:t>
            </a:r>
            <a:r>
              <a:rPr lang="en-US" b="1" dirty="0"/>
              <a:t>Microsoft</a:t>
            </a:r>
            <a:r>
              <a:rPr lang="en-US" dirty="0"/>
              <a:t>, </a:t>
            </a:r>
            <a:r>
              <a:rPr lang="en-US" b="1" dirty="0"/>
              <a:t>Netflix</a:t>
            </a:r>
            <a:r>
              <a:rPr lang="en-US" dirty="0"/>
              <a:t>.</a:t>
            </a:r>
          </a:p>
          <a:p>
            <a:r>
              <a:rPr lang="en-US" dirty="0"/>
              <a:t>Shared codebase among platforms (Windows, macOS), no need to write for each platform.</a:t>
            </a:r>
          </a:p>
          <a:p>
            <a:r>
              <a:rPr lang="en-US" dirty="0"/>
              <a:t>Good performance, ease of development.</a:t>
            </a:r>
          </a:p>
          <a:p>
            <a:r>
              <a:rPr lang="en-US" dirty="0"/>
              <a:t>Web developers with little preparation can start writing native applications.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CAA7955-CCD5-30A8-3E8B-32962A447B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190" r="6190"/>
          <a:stretch/>
        </p:blipFill>
        <p:spPr>
          <a:solidFill>
            <a:schemeClr val="accent2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CA35E-3E0F-5D9D-9EA9-6E3EF618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34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8613F-2883-10AE-89EE-754728CF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5B3C4-FE12-5928-4EAA-8598EFD0C5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  <a:p>
            <a:r>
              <a:rPr lang="en-US" dirty="0"/>
              <a:t>Fully inclusive market</a:t>
            </a:r>
          </a:p>
          <a:p>
            <a:r>
              <a:rPr lang="en-US" dirty="0"/>
              <a:t>Total addressable market</a:t>
            </a:r>
          </a:p>
          <a:p>
            <a:r>
              <a:rPr lang="en-US" noProof="1"/>
              <a:t>Freedom to invent</a:t>
            </a:r>
            <a:endParaRPr lang="en-US" dirty="0"/>
          </a:p>
          <a:p>
            <a:r>
              <a:rPr lang="en-US" noProof="1"/>
              <a:t>Selectively inclusive market</a:t>
            </a:r>
          </a:p>
          <a:p>
            <a:r>
              <a:rPr lang="en-US" noProof="1"/>
              <a:t>Serviceable available market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887699C6-CB3E-5460-294B-E837E67D5665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203189874"/>
              </p:ext>
            </p:extLst>
          </p:nvPr>
        </p:nvGraphicFramePr>
        <p:xfrm>
          <a:off x="4940300" y="2282825"/>
          <a:ext cx="5880103" cy="36504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87401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08051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9694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435102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30090">
                <a:tc>
                  <a:txBody>
                    <a:bodyPr/>
                    <a:lstStyle/>
                    <a:p>
                      <a:pPr algn="l"/>
                      <a:endParaRPr lang="en-US" sz="18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1100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$10,000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$7,000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$20,000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$16,000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$30,000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$25,000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300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$40,000</a:t>
                      </a:r>
                      <a:endParaRPr lang="ru-RU" sz="18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$30,000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97A5F-8A74-2493-9B0C-E5376396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9321D-79AC-AC52-77EE-48647BF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overview 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8AA87-ACD9-1978-6D0D-24BB242F77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Our product makes consumer lives easier, and no other product on the market offers the same features</a:t>
            </a:r>
          </a:p>
          <a:p>
            <a:r>
              <a:rPr lang="en-US" dirty="0"/>
              <a:t>Gen Z (18-25 years old)</a:t>
            </a:r>
          </a:p>
          <a:p>
            <a:r>
              <a:rPr lang="en-US" dirty="0"/>
              <a:t>Reduce expenses for replacement products </a:t>
            </a:r>
          </a:p>
          <a:p>
            <a:r>
              <a:rPr lang="en-US" dirty="0"/>
              <a:t>Simple design that gives customers the targeted information they need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2EDD3-76F0-EC11-1B2B-26FD766ADA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Close the gap</a:t>
            </a:r>
          </a:p>
          <a:p>
            <a:r>
              <a:rPr lang="en-US"/>
              <a:t>Target audience </a:t>
            </a:r>
          </a:p>
          <a:p>
            <a:r>
              <a:rPr lang="en-US"/>
              <a:t>Cost savings</a:t>
            </a:r>
          </a:p>
          <a:p>
            <a:r>
              <a:rPr lang="en-US"/>
              <a:t>Easy to use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EE69C-73C8-9D1D-8226-203542625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8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EC8120-03A6-79A1-60C1-65C1DD28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Financials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0021BEA6-386D-37D7-6134-208FBDFAB170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027689466"/>
              </p:ext>
            </p:extLst>
          </p:nvPr>
        </p:nvGraphicFramePr>
        <p:xfrm>
          <a:off x="1365250" y="2295525"/>
          <a:ext cx="9448803" cy="365295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942978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835275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835275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1835275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2185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2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8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D04E-B0C3-A19B-5DDC-ECB871A8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04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strike="sngStrike" dirty="0">
                <a:solidFill>
                  <a:srgbClr val="F4F6F5"/>
                </a:solidFill>
              </a:rPr>
              <a:t>Thank you!</a:t>
            </a:r>
            <a:br>
              <a:rPr lang="en-US" dirty="0">
                <a:solidFill>
                  <a:srgbClr val="F4F6F5"/>
                </a:solidFill>
              </a:rPr>
            </a:br>
            <a:r>
              <a:rPr lang="el-GR" dirty="0">
                <a:solidFill>
                  <a:srgbClr val="F4F6F5"/>
                </a:solidFill>
              </a:rPr>
              <a:t>ΚΑΙ ΧΑΡΗ ΣΑΣ ΚΑΝΑΜΕ!</a:t>
            </a:r>
            <a:endParaRPr lang="en-US" dirty="0">
              <a:solidFill>
                <a:srgbClr val="F4F6F5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Antonis </a:t>
            </a:r>
            <a:r>
              <a:rPr lang="en-US" dirty="0" err="1"/>
              <a:t>Tsalmpouris</a:t>
            </a:r>
            <a:r>
              <a:rPr lang="en-US" dirty="0"/>
              <a:t> p22272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Dimitrios </a:t>
            </a:r>
            <a:r>
              <a:rPr lang="en-US" dirty="0" err="1"/>
              <a:t>Lazanas</a:t>
            </a:r>
            <a:r>
              <a:rPr lang="en-US" dirty="0"/>
              <a:t> p22082</a:t>
            </a:r>
          </a:p>
          <a:p>
            <a:r>
              <a:rPr lang="en-US" dirty="0"/>
              <a:t>dimitris@mynavlo.com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overview</a:t>
            </a:r>
          </a:p>
        </p:txBody>
      </p:sp>
      <p:pic>
        <p:nvPicPr>
          <p:cNvPr id="24" name="Picture Placeholder 23" descr="Green lights in the sky">
            <a:extLst>
              <a:ext uri="{FF2B5EF4-FFF2-40B4-BE49-F238E27FC236}">
                <a16:creationId xmlns:a16="http://schemas.microsoft.com/office/drawing/2014/main" id="{61357E36-869D-B6D4-3E6E-ED43A227E5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37" b="37"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E47AC3-3E43-6A30-A709-127578992F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noProof="1"/>
              <a:t>Smart Camp made easy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Screen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Picture 10" descr="A screenshot of a smart camp settings&#10;&#10;Description automatically generated">
            <a:extLst>
              <a:ext uri="{FF2B5EF4-FFF2-40B4-BE49-F238E27FC236}">
                <a16:creationId xmlns:a16="http://schemas.microsoft.com/office/drawing/2014/main" id="{67CEA5F5-6F55-EB67-A459-577F1965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2E350F-40D3-33E7-FF8C-4096D3C6A74C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simple main 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Three main options for: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Tent Setup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Cloths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Lighting</a:t>
            </a:r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E4CA7-B18F-F5CF-6324-6DE63DDE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58516D-49F0-5E18-5B77-31703D2D0E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1088211"/>
            <a:ext cx="4602483" cy="4896019"/>
          </a:xfrm>
        </p:spPr>
        <p:txBody>
          <a:bodyPr/>
          <a:lstStyle/>
          <a:p>
            <a:r>
              <a:rPr lang="en-US" dirty="0">
                <a:solidFill>
                  <a:srgbClr val="F4F6F5"/>
                </a:solidFill>
              </a:rPr>
              <a:t>Tent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315FBD3-3813-2BCE-9E9B-05965CE75F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Choosing location</a:t>
            </a:r>
          </a:p>
          <a:p>
            <a:pPr marL="285750" indent="-285750">
              <a:buClr>
                <a:srgbClr val="F4F6F5"/>
              </a:buClr>
              <a:buFont typeface="Wingdings" panose="05000000000000000000" pitchFamily="2" charset="2"/>
              <a:buChar char="Ø"/>
            </a:pPr>
            <a:r>
              <a:rPr lang="en-US" dirty="0"/>
              <a:t>Poles settings</a:t>
            </a:r>
          </a:p>
        </p:txBody>
      </p:sp>
    </p:spTree>
    <p:extLst>
      <p:ext uri="{BB962C8B-B14F-4D97-AF65-F5344CB8AC3E}">
        <p14:creationId xmlns:p14="http://schemas.microsoft.com/office/powerpoint/2010/main" val="355864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1346-343A-BD89-408C-3625DCEE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FA834-4479-E94D-2D1E-2C640BCD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Position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7A8C6-E74D-D954-CA1C-88707DDE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2DEE3-E88C-FC49-CD71-3E375D01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" r="219"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A415D6-BF55-357D-5DA4-CAE2F726D0C3}"/>
              </a:ext>
            </a:extLst>
          </p:cNvPr>
          <p:cNvSpPr txBox="1"/>
          <p:nvPr/>
        </p:nvSpPr>
        <p:spPr>
          <a:xfrm>
            <a:off x="7252955" y="1924752"/>
            <a:ext cx="414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User to choose location in an intuitive, interactive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information about point that is being hovered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tent positions</a:t>
            </a:r>
          </a:p>
        </p:txBody>
      </p:sp>
    </p:spTree>
    <p:extLst>
      <p:ext uri="{BB962C8B-B14F-4D97-AF65-F5344CB8AC3E}">
        <p14:creationId xmlns:p14="http://schemas.microsoft.com/office/powerpoint/2010/main" val="276127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071AB-19AB-AE88-2785-14CB72B1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EB13E-D631-6A7F-70D8-6DBE0678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 Setup Interface - Setup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B58B8C-7721-008B-BB55-939DCE5EF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EDEAA-AE5E-714A-7FD5-9F33D1AF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598" y="1924752"/>
            <a:ext cx="5315712" cy="42113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071D64-BD6A-61C1-C97B-553B22424CD8}"/>
              </a:ext>
            </a:extLst>
          </p:cNvPr>
          <p:cNvSpPr txBox="1"/>
          <p:nvPr/>
        </p:nvSpPr>
        <p:spPr>
          <a:xfrm>
            <a:off x="7252955" y="1924752"/>
            <a:ext cx="414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tools for accurate setting of each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suggestions for optimal settings</a:t>
            </a:r>
          </a:p>
        </p:txBody>
      </p:sp>
    </p:spTree>
    <p:extLst>
      <p:ext uri="{BB962C8B-B14F-4D97-AF65-F5344CB8AC3E}">
        <p14:creationId xmlns:p14="http://schemas.microsoft.com/office/powerpoint/2010/main" val="1197499788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6">
      <a:dk1>
        <a:srgbClr val="15242C"/>
      </a:dk1>
      <a:lt1>
        <a:srgbClr val="F4F6F5"/>
      </a:lt1>
      <a:dk2>
        <a:srgbClr val="3B454B"/>
      </a:dk2>
      <a:lt2>
        <a:srgbClr val="FFFFFF"/>
      </a:lt2>
      <a:accent1>
        <a:srgbClr val="3C9A8F"/>
      </a:accent1>
      <a:accent2>
        <a:srgbClr val="63D0C4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27BAF2-BB0B-4E7B-AE5A-2E47729F98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2AE0DF-6B5F-4274-A760-FE77CC84C90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38B8CBF-35BC-4CBA-95E2-584C08F6185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1413</Words>
  <Application>Microsoft Macintosh PowerPoint</Application>
  <PresentationFormat>Widescreen</PresentationFormat>
  <Paragraphs>248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Nova Light</vt:lpstr>
      <vt:lpstr>Calibri</vt:lpstr>
      <vt:lpstr>Courier New</vt:lpstr>
      <vt:lpstr>Elephant</vt:lpstr>
      <vt:lpstr>Wingdings</vt:lpstr>
      <vt:lpstr>ModOverlayVTI</vt:lpstr>
      <vt:lpstr>TsaDiree®</vt:lpstr>
      <vt:lpstr>What we did</vt:lpstr>
      <vt:lpstr>Product overview</vt:lpstr>
      <vt:lpstr>Product overview</vt:lpstr>
      <vt:lpstr>Interface Overview</vt:lpstr>
      <vt:lpstr>Main Screen</vt:lpstr>
      <vt:lpstr>Tent Setup</vt:lpstr>
      <vt:lpstr>Tent Setup Interface - Position</vt:lpstr>
      <vt:lpstr>Tent Setup Interface - Setup</vt:lpstr>
      <vt:lpstr>Cloths Settings</vt:lpstr>
      <vt:lpstr>Cloths Placement</vt:lpstr>
      <vt:lpstr>Lighting Settings</vt:lpstr>
      <vt:lpstr>Lighting Settings - Main Menu</vt:lpstr>
      <vt:lpstr>Lighting Settings – Custom Lighting</vt:lpstr>
      <vt:lpstr>Lighting Settings – Special Occasions</vt:lpstr>
      <vt:lpstr>Alternative approach</vt:lpstr>
      <vt:lpstr>Is our solution optimal?</vt:lpstr>
      <vt:lpstr>Tent position example</vt:lpstr>
      <vt:lpstr>Norman Model Tent Position - Optimal</vt:lpstr>
      <vt:lpstr>Norman Model Tent Position – Not Optimal</vt:lpstr>
      <vt:lpstr>Implementation</vt:lpstr>
      <vt:lpstr>Why React Native?</vt:lpstr>
      <vt:lpstr>Market overview</vt:lpstr>
      <vt:lpstr>Product overview  </vt:lpstr>
      <vt:lpstr>Financials</vt:lpstr>
      <vt:lpstr>Thank you! ΚΑΙ ΧΑΡΗ ΣΑΣ ΚΑΝΑΜΕ!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TsaDiree®</dc:title>
  <dc:creator>Antonis Tsalmpouris</dc:creator>
  <cp:lastModifiedBy>DIMITRIOS LAZANAS</cp:lastModifiedBy>
  <cp:revision>14</cp:revision>
  <dcterms:created xsi:type="dcterms:W3CDTF">2024-12-05T19:09:40Z</dcterms:created>
  <dcterms:modified xsi:type="dcterms:W3CDTF">2024-12-09T12:08:43Z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